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82" r:id="rId3"/>
    <p:sldId id="257" r:id="rId4"/>
    <p:sldId id="258" r:id="rId5"/>
    <p:sldId id="273" r:id="rId6"/>
    <p:sldId id="259" r:id="rId7"/>
    <p:sldId id="270" r:id="rId8"/>
    <p:sldId id="260" r:id="rId9"/>
    <p:sldId id="274" r:id="rId10"/>
    <p:sldId id="261" r:id="rId11"/>
    <p:sldId id="284" r:id="rId12"/>
    <p:sldId id="283" r:id="rId13"/>
    <p:sldId id="285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5"/>
        <p:sld r:id="rId6"/>
        <p:sld r:id="rId8"/>
        <p:sld r:id="rId7"/>
        <p:sld r:id="rId9"/>
        <p:sld r:id="rId10"/>
        <p:sld r:id="rId11"/>
      </p:sldLst>
    </p:custShow>
    <p:custShow name="Произвольный показ 2" id="1">
      <p:sldLst/>
    </p:custShow>
  </p:custShow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87" autoAdjust="0"/>
    <p:restoredTop sz="96507" autoAdjust="0"/>
  </p:normalViewPr>
  <p:slideViewPr>
    <p:cSldViewPr>
      <p:cViewPr varScale="1">
        <p:scale>
          <a:sx n="82" d="100"/>
          <a:sy n="82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857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57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F2BF4-574F-47A8-9FF0-94CF4E4AF9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4103C-535F-422D-9F59-67BD2F8E6AD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1D3CA-CE2D-401A-9CE1-6E0101FCDC9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8315-68AC-41C3-9670-99BEF4B2B8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7CBC8-0FCD-405F-A702-7DDA42FA184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A250A-038E-408B-8AC5-198917B690B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5C2CA-7EE3-4E1E-85A6-058B1BE5F7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556D0-768E-4411-8442-1030856988A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12786-E3CD-4ECC-AF7E-46C8C3140AF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4CC10-DD5B-449E-B875-6DABD4C5F8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09A61-1737-4D16-BF21-8566637B9F1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84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84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84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84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84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284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846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46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46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u="none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u="none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8C5FEB2-CE7F-4B80-8279-72637059DD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47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 u="none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6" grpId="0"/>
      <p:bldP spid="28469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4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4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4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681" y="2276872"/>
            <a:ext cx="8640638" cy="2519957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Школьный семейный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 «МиР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»: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и родители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260648"/>
            <a:ext cx="5472286" cy="212434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/>
              <a:t>Муниципальное общеобразовательное учреждение – средняя общеобразовательная школа </a:t>
            </a:r>
            <a:r>
              <a:rPr lang="ru-RU" sz="1800" dirty="0" err="1"/>
              <a:t>с.Лебедевка</a:t>
            </a:r>
            <a:r>
              <a:rPr lang="ru-RU" sz="1800" dirty="0"/>
              <a:t> Краснокутского района Саратовской области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algn="r"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                                          </a:t>
            </a: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58200" cy="59055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i="1">
                <a:solidFill>
                  <a:schemeClr val="hlink"/>
                </a:solidFill>
              </a:rPr>
              <a:t>.</a:t>
            </a:r>
            <a:r>
              <a:rPr lang="ru-RU" sz="2500" b="1" i="1"/>
              <a:t> </a:t>
            </a:r>
            <a:r>
              <a:rPr lang="ru-RU" sz="2900" i="1"/>
              <a:t>      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007350" cy="5976938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3600"/>
              <a:t> 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0" y="430213"/>
            <a:ext cx="9144000" cy="57642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i="1" u="none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Важные элементы </a:t>
            </a:r>
            <a:br>
              <a:rPr lang="ru-RU" sz="2800" i="1" u="none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 u="none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театральные уголки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коллекциями театров разных видов  (пальчиковый, настольный, кукольный</a:t>
            </a:r>
            <a:r>
              <a:rPr lang="ru-RU" sz="2800" b="0" i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т.д.</a:t>
            </a:r>
            <a:b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передвижные выставки</a:t>
            </a:r>
            <a:r>
              <a:rPr lang="ru-RU" sz="2800" b="0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детских работ</a:t>
            </a:r>
            <a:b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фотоматериалов  о прошедших театральных постановках</a:t>
            </a:r>
            <a:b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костюмерная</a:t>
            </a:r>
            <a:r>
              <a:rPr lang="ru-RU" sz="2800" b="0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театральные костюмы, атрибуты для спектаклей, бижутерия.</a:t>
            </a:r>
            <a:b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8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гримерная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0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сценический грим, парики. веера, зеркала и т.д.</a:t>
            </a:r>
            <a:b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театральная библиотека</a:t>
            </a:r>
            <a:r>
              <a:rPr lang="ru-RU" sz="2800" b="0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фондом</a:t>
            </a:r>
            <a:r>
              <a:rPr lang="ru-RU" sz="3200" b="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соответствующей литературы</a:t>
            </a:r>
            <a:r>
              <a:rPr lang="ru-RU" b="0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CEDBAE-6EA6-ADCC-774B-9C7D0CB9D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75838"/>
              </p:ext>
            </p:extLst>
          </p:nvPr>
        </p:nvGraphicFramePr>
        <p:xfrm>
          <a:off x="611561" y="1"/>
          <a:ext cx="8208913" cy="64437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9245">
                  <a:extLst>
                    <a:ext uri="{9D8B030D-6E8A-4147-A177-3AD203B41FA5}">
                      <a16:colId xmlns:a16="http://schemas.microsoft.com/office/drawing/2014/main" val="688522971"/>
                    </a:ext>
                  </a:extLst>
                </a:gridCol>
                <a:gridCol w="4858253">
                  <a:extLst>
                    <a:ext uri="{9D8B030D-6E8A-4147-A177-3AD203B41FA5}">
                      <a16:colId xmlns:a16="http://schemas.microsoft.com/office/drawing/2014/main" val="1143875653"/>
                    </a:ext>
                  </a:extLst>
                </a:gridCol>
                <a:gridCol w="41415">
                  <a:extLst>
                    <a:ext uri="{9D8B030D-6E8A-4147-A177-3AD203B41FA5}">
                      <a16:colId xmlns:a16="http://schemas.microsoft.com/office/drawing/2014/main" val="3331904170"/>
                    </a:ext>
                  </a:extLst>
                </a:gridCol>
              </a:tblGrid>
              <a:tr h="212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Возможные</a:t>
                      </a:r>
                      <a:r>
                        <a:rPr lang="en-US" sz="1400" b="1" spc="-2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риски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Меры</a:t>
                      </a:r>
                      <a:r>
                        <a:rPr lang="en-US" sz="1400" b="1" spc="-1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en-US" sz="1400" b="1" spc="-1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их</a:t>
                      </a:r>
                      <a:r>
                        <a:rPr lang="en-US" sz="1400" b="1" spc="-1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преодолению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141728"/>
                  </a:ext>
                </a:extLst>
              </a:tr>
              <a:tr h="114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Недостоверность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результатов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опроса,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анкетирования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родителей,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несерьёзное</a:t>
                      </a:r>
                      <a:r>
                        <a:rPr lang="ru-RU" sz="1400" spc="25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отношение</a:t>
                      </a:r>
                      <a:r>
                        <a:rPr lang="ru-RU" sz="1400" spc="25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</a:t>
                      </a:r>
                      <a:r>
                        <a:rPr lang="ru-RU" sz="1400" spc="26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опросу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Организация,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интерпретация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результатов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специалистом-психологом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различным</a:t>
                      </a:r>
                      <a:r>
                        <a:rPr lang="ru-RU" sz="1400" spc="-7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методикам</a:t>
                      </a:r>
                      <a:r>
                        <a:rPr lang="ru-RU" sz="1400" spc="-6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</a:t>
                      </a:r>
                      <a:r>
                        <a:rPr lang="ru-RU" sz="1400" spc="-6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соблюдением</a:t>
                      </a:r>
                      <a:r>
                        <a:rPr lang="ru-RU" sz="1400" spc="-6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принципов добровольности</a:t>
                      </a:r>
                      <a:r>
                        <a:rPr lang="ru-RU" sz="1400" spc="-2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400" spc="-2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конфиденциальности)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27782"/>
                  </a:ext>
                </a:extLst>
              </a:tr>
              <a:tr h="1017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Неосведомлённость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области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спектра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предоставляемых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образовательных 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программ,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воспитательных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мероприятий</a:t>
                      </a:r>
                      <a:r>
                        <a:rPr lang="ru-RU" sz="1400" spc="-1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400" spc="-2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т.п.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наглядных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средств: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стенды,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афишы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др.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Размещение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всей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интересующей</a:t>
                      </a:r>
                      <a:r>
                        <a:rPr lang="ru-RU" sz="1400" spc="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информации</a:t>
                      </a:r>
                      <a:r>
                        <a:rPr lang="ru-RU" sz="1400" spc="-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400" spc="-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официальном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сайте</a:t>
                      </a:r>
                      <a:r>
                        <a:rPr lang="ru-RU" sz="1400" spc="-5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МОУ-СОШ с.Лебедевка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878135"/>
                  </a:ext>
                </a:extLst>
              </a:tr>
              <a:tr h="1144284">
                <a:tc>
                  <a:txBody>
                    <a:bodyPr/>
                    <a:lstStyle/>
                    <a:p>
                      <a:pPr marL="66675" marR="615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0190" algn="l"/>
                          <a:tab pos="1765300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Недостаточное	финансирование.</a:t>
                      </a:r>
                      <a:r>
                        <a:rPr lang="ru-RU" sz="1400" spc="-29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Недостаточная 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материально-</a:t>
                      </a:r>
                      <a:r>
                        <a:rPr lang="ru-RU" sz="1400" spc="-29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техническая</a:t>
                      </a:r>
                      <a:r>
                        <a:rPr lang="ru-RU" sz="1400" spc="-1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оснащённость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кабинетов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66675" marR="615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7140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внебюджетных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счет спонсорских средств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материально-техническое 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</a:t>
                      </a:r>
                      <a:r>
                        <a:rPr lang="ru-RU" sz="1400" spc="-29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образовательного</a:t>
                      </a:r>
                      <a:r>
                        <a:rPr lang="ru-RU" sz="1400" spc="1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процесса,</a:t>
                      </a:r>
                      <a:r>
                        <a:rPr lang="ru-RU" sz="1400" spc="19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</a:t>
                      </a:r>
                    </a:p>
                    <a:p>
                      <a:pPr marL="66675" algn="l"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различных</a:t>
                      </a:r>
                      <a:r>
                        <a:rPr lang="en-US" sz="1400" spc="-1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мероприятий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6091"/>
                  </a:ext>
                </a:extLst>
              </a:tr>
              <a:tr h="8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Непосещение 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родителями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родительских собраний,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семинаров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66675" marR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индивидуальных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консультаций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педагогами.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возможности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изучения</a:t>
                      </a:r>
                      <a:r>
                        <a:rPr lang="ru-RU" sz="1400" spc="-6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методических</a:t>
                      </a:r>
                      <a:r>
                        <a:rPr lang="ru-RU" sz="1400" spc="-6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рекомендаций</a:t>
                      </a:r>
                      <a:r>
                        <a:rPr lang="ru-RU" sz="1400" spc="-4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«В</a:t>
                      </a:r>
                      <a:r>
                        <a:rPr lang="ru-RU" sz="1400" spc="-7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помощь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родителям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17402"/>
                  </a:ext>
                </a:extLst>
              </a:tr>
              <a:tr h="2078618">
                <a:tc>
                  <a:txBody>
                    <a:bodyPr/>
                    <a:lstStyle/>
                    <a:p>
                      <a:pPr marL="66675" marR="622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Недовольство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стороны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некоторыми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аспектами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обучения,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воспитания,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правилами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внутреннего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трудового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распорядка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</a:t>
                      </a:r>
                      <a:r>
                        <a:rPr lang="en-US" sz="1400" spc="-2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родителям</a:t>
                      </a:r>
                      <a:r>
                        <a:rPr lang="en-US" sz="1400" spc="-2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647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вносить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предложения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проекты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локальных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актов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через Совет родителей;</a:t>
                      </a:r>
                    </a:p>
                    <a:p>
                      <a:pPr marL="342900" marR="647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Char char="-"/>
                        <a:tabLst>
                          <a:tab pos="195580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обсуждать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педагогом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внесение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корректив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построении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индивидуальной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образовательной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траектории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основе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показателей</a:t>
                      </a:r>
                      <a:r>
                        <a:rPr lang="ru-RU" sz="1400" spc="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личностного</a:t>
                      </a:r>
                      <a:r>
                        <a:rPr lang="ru-RU" sz="1400" spc="-28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развития</a:t>
                      </a:r>
                      <a:r>
                        <a:rPr lang="ru-RU" sz="1400" spc="-5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обучающегося.</a:t>
                      </a:r>
                    </a:p>
                    <a:p>
                      <a:pPr marL="66675" marR="64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5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697119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C3CBC9A-B879-B3AC-8782-647AE68676CF}"/>
              </a:ext>
            </a:extLst>
          </p:cNvPr>
          <p:cNvSpPr txBox="1">
            <a:spLocks noChangeArrowheads="1"/>
          </p:cNvSpPr>
          <p:nvPr/>
        </p:nvSpPr>
        <p:spPr>
          <a:xfrm>
            <a:off x="646906" y="476266"/>
            <a:ext cx="8029550" cy="5473014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Ожидаемые результаты:</a:t>
            </a:r>
          </a:p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формирование гармоничной атмосферы, которая поможет наладить отношения между педагогами, родителями и детьми;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способствовать развитию продуктивного взаимодействия в системе внутрисемейных отношений. Большинство родителей будут иметь положительные результаты своего участия и участия своих детей в проекте; смогут расширить возможности сотрудничества со своими детьми, применяя полученные знания, закрепляя их совместно с детьми в ходе выполнения предложенных педагогом заданий;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личная</a:t>
            </a:r>
            <a:r>
              <a:rPr kumimoji="0" lang="ru-RU" sz="1800" b="1" i="0" u="none" strike="noStrike" kern="1200" cap="none" spc="1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готовность</a:t>
            </a:r>
            <a:r>
              <a:rPr kumimoji="0" lang="ru-RU" sz="1800" b="1" i="0" u="none" strike="noStrike" kern="1200" cap="none" spc="2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всех</a:t>
            </a:r>
            <a:r>
              <a:rPr kumimoji="0" lang="ru-RU" sz="1800" b="1" i="0" u="none" strike="noStrike" kern="1200" cap="none" spc="3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участников</a:t>
            </a:r>
            <a:r>
              <a:rPr kumimoji="0" lang="ru-RU" sz="1800" b="1" i="0" u="none" strike="noStrike" kern="1200" cap="none" spc="1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образовательного</a:t>
            </a:r>
            <a:r>
              <a:rPr kumimoji="0" lang="ru-RU" sz="1800" b="1" i="0" u="none" strike="noStrike" kern="1200" cap="none" spc="1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процесса</a:t>
            </a:r>
            <a:r>
              <a:rPr kumimoji="0" lang="ru-RU" sz="1800" b="1" i="0" u="none" strike="noStrike" kern="1200" cap="none" spc="1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открыть</a:t>
            </a:r>
            <a:r>
              <a:rPr kumimoji="0" lang="ru-RU" sz="1800" b="1" i="0" u="none" strike="noStrike" kern="1200" cap="none" spc="1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самого</a:t>
            </a:r>
            <a:r>
              <a:rPr kumimoji="0" lang="ru-RU" sz="1800" b="1" i="0" u="none" strike="noStrike" kern="1200" cap="none" spc="1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себя в</a:t>
            </a:r>
            <a:r>
              <a:rPr kumimoji="0" lang="ru-RU" sz="1800" b="1" i="0" u="none" strike="noStrike" kern="1200" cap="none" spc="-1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различных</a:t>
            </a:r>
            <a:r>
              <a:rPr kumimoji="0" lang="ru-RU" sz="1800" b="1" i="0" u="none" strike="noStrike" kern="1200" cap="none" spc="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видах</a:t>
            </a:r>
            <a:r>
              <a:rPr kumimoji="0" lang="ru-RU" sz="1800" b="1" i="0" u="none" strike="noStrike" kern="1200" cap="none" spc="-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деятельности,</a:t>
            </a:r>
            <a:r>
              <a:rPr kumimoji="0" lang="ru-RU" sz="1800" b="1" i="0" u="none" strike="noStrike" kern="1200" cap="none" spc="-5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мероприятиях, общении;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сформированность навыков моделирования духовно-нравственной атмосферы в семье.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73675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9C2EAD0-53B7-72A9-36D0-4E25C7151BD2}"/>
              </a:ext>
            </a:extLst>
          </p:cNvPr>
          <p:cNvSpPr txBox="1">
            <a:spLocks noChangeArrowheads="1"/>
          </p:cNvSpPr>
          <p:nvPr/>
        </p:nvSpPr>
        <p:spPr>
          <a:xfrm>
            <a:off x="1655676" y="1268760"/>
            <a:ext cx="5832648" cy="374482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Спасибо за внимание!</a:t>
            </a:r>
          </a:p>
          <a:p>
            <a:pPr marL="0" marR="0" lvl="0" indent="2286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27345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1" y="692696"/>
            <a:ext cx="7580833" cy="4680521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7850188" cy="3095873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Цель: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создание единого воспитательного пространства для обеспечения духовно - нравственного воспитания, развития личности и успешной социализации детей и взрослых. 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5545411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проекта: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	Расширить формы и возможности для духовно-нравственного воспитания школьников.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	Укрепить сотрудничество между всеми участниками воспитательного процесса.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	Обеспечить воспитание социально-значимых качеств личности, развитие и успешную социализацию школьников.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	Укрепить отношения между родителем и ребенком путем конкретных совместных действий, совместным преодолением трудностей;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	Вовлечь родителей в воспитательную деятельность своих детей. Организовать совместную творческую деятельность для реализации совместных воспитательных мероприятий.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	Использовать как новые, так и традиционные формы, и методы работы с семьей.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	Формировать позитивное отношение родителей и детей к нравственным ценностям.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096000"/>
            <a:ext cx="8018462" cy="141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b="1"/>
              <a:t> </a:t>
            </a:r>
            <a:r>
              <a:rPr lang="ru-RU" sz="600">
                <a:solidFill>
                  <a:schemeClr val="hlink"/>
                </a:solidFill>
              </a:rPr>
              <a:t>обществе.</a:t>
            </a: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2" y="728365"/>
            <a:ext cx="8447088" cy="1944216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ru-RU" sz="3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ru-RU" sz="25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8007350" cy="158484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/>
              <a:t>  </a:t>
            </a:r>
            <a:r>
              <a:rPr lang="ru-RU" b="1" dirty="0">
                <a:solidFill>
                  <a:srgbClr val="FF0066"/>
                </a:solidFill>
              </a:rPr>
              <a:t>Период и этапы реализации проекта – бессрочный.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523D0-D971-CE87-D670-B7FCB0B82ECF}"/>
              </a:ext>
            </a:extLst>
          </p:cNvPr>
          <p:cNvSpPr txBox="1"/>
          <p:nvPr/>
        </p:nvSpPr>
        <p:spPr>
          <a:xfrm>
            <a:off x="611560" y="3447053"/>
            <a:ext cx="8222878" cy="240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3200" b="1" u="none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Разработчики проекта: </a:t>
            </a: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3200" u="none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родителей школы, члены родительских комитетов классных коллективов</a:t>
            </a: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385175" cy="540067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ru-RU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даёт семейный театр?</a:t>
            </a:r>
            <a:br>
              <a:rPr lang="ru-RU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5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Родителям:</a:t>
            </a:r>
            <a:br>
              <a:rPr lang="ru-RU" sz="25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 новых знаний;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эмоциональные  переживания;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адекватное  восприятие действий ребёнка;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приобретение опыта  совместных    переживаний.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Ребёнку:</a:t>
            </a:r>
            <a:b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потребность в любви, в одобрении;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овладение  взаимодействия  со сверстниками и другими взрослыми;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познание  окружающего мира.</a:t>
            </a:r>
            <a:b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800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80" y="260648"/>
            <a:ext cx="8229600" cy="144013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endParaRPr lang="ru-RU" sz="24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8380" y="443346"/>
            <a:ext cx="8566108" cy="126014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>
                <a:solidFill>
                  <a:srgbClr val="FF0066"/>
                </a:solidFill>
              </a:rPr>
              <a:t>Участие детей и родителей в новогодних представлениях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547220" cy="3580252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635896" cy="2042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44635" cy="5954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6" y="3284984"/>
            <a:ext cx="4152467" cy="252028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640638" cy="1007963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ru-RU" sz="29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864" y="404813"/>
            <a:ext cx="8171631" cy="1007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66"/>
                </a:solidFill>
              </a:rPr>
              <a:t>Патриотические мероприятия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40517"/>
            <a:ext cx="3323861" cy="24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7948"/>
            <a:ext cx="37079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552394" cy="266429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302625" cy="6335713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endParaRPr lang="ru-RU" sz="3800" i="1">
              <a:solidFill>
                <a:schemeClr val="hlink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-458788"/>
            <a:ext cx="8007350" cy="652462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        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67544" y="168779"/>
            <a:ext cx="7921625" cy="156966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3200" i="1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z="3200" i="1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320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Сказка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676275" y="1223484"/>
            <a:ext cx="6913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ru-RU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i="1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840" y="4017254"/>
            <a:ext cx="2948947" cy="2211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280" y="758004"/>
            <a:ext cx="3236979" cy="2427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3" y="2617487"/>
            <a:ext cx="3419872" cy="2564904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Занавес">
  <a:themeElements>
    <a:clrScheme name="Занавес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1265</TotalTime>
  <Words>613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2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Занавес</vt:lpstr>
      <vt:lpstr>Школьный семейный театр «МиР»:  Мы и родители</vt:lpstr>
      <vt:lpstr>Презентация PowerPoint</vt:lpstr>
      <vt:lpstr>Задачи проекта: 1. Расширить формы и возможности для духовно-нравственного воспитания школьников. 2. Укрепить сотрудничество между всеми участниками воспитательного процесса. 3. Обеспечить воспитание социально-значимых качеств личности, развитие и успешную социализацию школьников. 4. Укрепить отношения между родителем и ребенком путем конкретных совместных действий, совместным преодолением трудностей; 5. Вовлечь родителей в воспитательную деятельность своих детей. Организовать совместную творческую деятельность для реализации совместных воспитательных мероприятий. 6. Использовать как новые, так и традиционные формы, и методы работы с семьей. 7. Формировать позитивное отношение родителей и детей к нравственным ценностям.</vt:lpstr>
      <vt:lpstr>      </vt:lpstr>
      <vt:lpstr>      Что даёт семейный театр?                    Родителям:  – источник новых знаний; - эмоциональные  переживания; - адекватное  восприятие действий ребёнка; - приобретение опыта  совместных    переживаний.                         Ребёнку:  – потребность в любви, в одобрении; - овладение  взаимодействия  со сверстниками и другими взрослыми; - познание  окружающего мира.  </vt:lpstr>
      <vt:lpstr>Презентация PowerPoint</vt:lpstr>
      <vt:lpstr>Презентация PowerPoint</vt:lpstr>
      <vt:lpstr>          </vt:lpstr>
      <vt:lpstr> </vt:lpstr>
      <vt:lpstr>.       </vt:lpstr>
      <vt:lpstr>Презентация PowerPoint</vt:lpstr>
      <vt:lpstr>Презентация PowerPoint</vt:lpstr>
      <vt:lpstr>Презентация PowerPoint</vt:lpstr>
      <vt:lpstr>Произвольный показ 1</vt:lpstr>
      <vt:lpstr>Произвольный показ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музыки на развитие умственных способностей человека</dc:title>
  <dc:creator>samsung</dc:creator>
  <cp:lastModifiedBy>Данил Бакиров</cp:lastModifiedBy>
  <cp:revision>46</cp:revision>
  <dcterms:created xsi:type="dcterms:W3CDTF">2009-11-14T07:59:46Z</dcterms:created>
  <dcterms:modified xsi:type="dcterms:W3CDTF">2024-10-24T21:21:54Z</dcterms:modified>
</cp:coreProperties>
</file>